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1"/>
  </p:notesMasterIdLst>
  <p:sldIdLst>
    <p:sldId id="256" r:id="rId2"/>
    <p:sldId id="468" r:id="rId3"/>
    <p:sldId id="296" r:id="rId4"/>
    <p:sldId id="472" r:id="rId5"/>
    <p:sldId id="474" r:id="rId6"/>
    <p:sldId id="469" r:id="rId7"/>
    <p:sldId id="470" r:id="rId8"/>
    <p:sldId id="452" r:id="rId9"/>
    <p:sldId id="475" r:id="rId10"/>
    <p:sldId id="479" r:id="rId11"/>
    <p:sldId id="476" r:id="rId12"/>
    <p:sldId id="477" r:id="rId13"/>
    <p:sldId id="473" r:id="rId14"/>
    <p:sldId id="465" r:id="rId15"/>
    <p:sldId id="466" r:id="rId16"/>
    <p:sldId id="449" r:id="rId17"/>
    <p:sldId id="454" r:id="rId18"/>
    <p:sldId id="478" r:id="rId19"/>
    <p:sldId id="283" r:id="rId20"/>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1893"/>
    <a:srgbClr val="0432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918" autoAdjust="0"/>
    <p:restoredTop sz="94643"/>
  </p:normalViewPr>
  <p:slideViewPr>
    <p:cSldViewPr snapToGrid="0" snapToObjects="1" showGuides="1">
      <p:cViewPr varScale="1">
        <p:scale>
          <a:sx n="82" d="100"/>
          <a:sy n="82" d="100"/>
        </p:scale>
        <p:origin x="996" y="96"/>
      </p:cViewPr>
      <p:guideLst>
        <p:guide orient="horz" pos="2160"/>
        <p:guide pos="3840"/>
      </p:guideLst>
    </p:cSldViewPr>
  </p:slideViewPr>
  <p:notesTextViewPr>
    <p:cViewPr>
      <p:scale>
        <a:sx n="1" d="1"/>
        <a:sy n="1" d="1"/>
      </p:scale>
      <p:origin x="0" y="0"/>
    </p:cViewPr>
  </p:notesTextViewPr>
  <p:sorterViewPr>
    <p:cViewPr>
      <p:scale>
        <a:sx n="72" d="100"/>
        <a:sy n="7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69780"/>
          </a:xfrm>
          <a:prstGeom prst="rect">
            <a:avLst/>
          </a:prstGeom>
        </p:spPr>
        <p:txBody>
          <a:bodyPr vert="horz" lIns="93936" tIns="46968" rIns="93936" bIns="46968" rtlCol="0"/>
          <a:lstStyle>
            <a:lvl1pPr algn="l">
              <a:defRPr sz="1200"/>
            </a:lvl1pPr>
          </a:lstStyle>
          <a:p>
            <a:endParaRPr lang="en-US" dirty="0"/>
          </a:p>
        </p:txBody>
      </p:sp>
      <p:sp>
        <p:nvSpPr>
          <p:cNvPr id="3" name="Date Placeholder 2"/>
          <p:cNvSpPr>
            <a:spLocks noGrp="1"/>
          </p:cNvSpPr>
          <p:nvPr>
            <p:ph type="dt" idx="1"/>
          </p:nvPr>
        </p:nvSpPr>
        <p:spPr>
          <a:xfrm>
            <a:off x="4008705" y="0"/>
            <a:ext cx="3066733" cy="469780"/>
          </a:xfrm>
          <a:prstGeom prst="rect">
            <a:avLst/>
          </a:prstGeom>
        </p:spPr>
        <p:txBody>
          <a:bodyPr vert="horz" lIns="93936" tIns="46968" rIns="93936" bIns="46968" rtlCol="0"/>
          <a:lstStyle>
            <a:lvl1pPr algn="r">
              <a:defRPr sz="1200"/>
            </a:lvl1pPr>
          </a:lstStyle>
          <a:p>
            <a:fld id="{6E830272-E053-1546-92B0-336689E7442D}" type="datetimeFigureOut">
              <a:rPr lang="en-US" smtClean="0"/>
              <a:t>12/13/2021</a:t>
            </a:fld>
            <a:endParaRPr lang="en-US" dirty="0"/>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3936" tIns="46968" rIns="93936" bIns="46968" rtlCol="0" anchor="ctr"/>
          <a:lstStyle/>
          <a:p>
            <a:endParaRPr lang="en-US" dirty="0"/>
          </a:p>
        </p:txBody>
      </p:sp>
      <p:sp>
        <p:nvSpPr>
          <p:cNvPr id="5" name="Notes Placeholder 4"/>
          <p:cNvSpPr>
            <a:spLocks noGrp="1"/>
          </p:cNvSpPr>
          <p:nvPr>
            <p:ph type="body" sz="quarter" idx="3"/>
          </p:nvPr>
        </p:nvSpPr>
        <p:spPr>
          <a:xfrm>
            <a:off x="707708" y="4505980"/>
            <a:ext cx="5661660" cy="3686711"/>
          </a:xfrm>
          <a:prstGeom prst="rect">
            <a:avLst/>
          </a:prstGeom>
        </p:spPr>
        <p:txBody>
          <a:bodyPr vert="horz" lIns="93936" tIns="46968" rIns="93936" bIns="4696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297"/>
            <a:ext cx="3066733" cy="469779"/>
          </a:xfrm>
          <a:prstGeom prst="rect">
            <a:avLst/>
          </a:prstGeom>
        </p:spPr>
        <p:txBody>
          <a:bodyPr vert="horz" lIns="93936" tIns="46968" rIns="93936" bIns="469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705" y="8893297"/>
            <a:ext cx="3066733" cy="469779"/>
          </a:xfrm>
          <a:prstGeom prst="rect">
            <a:avLst/>
          </a:prstGeom>
        </p:spPr>
        <p:txBody>
          <a:bodyPr vert="horz" lIns="93936" tIns="46968" rIns="93936" bIns="46968" rtlCol="0" anchor="b"/>
          <a:lstStyle>
            <a:lvl1pPr algn="r">
              <a:defRPr sz="1200"/>
            </a:lvl1pPr>
          </a:lstStyle>
          <a:p>
            <a:fld id="{C74306F7-AF41-6C42-B26A-92FACF191A45}" type="slidenum">
              <a:rPr lang="en-US" smtClean="0"/>
              <a:t>‹#›</a:t>
            </a:fld>
            <a:endParaRPr lang="en-US" dirty="0"/>
          </a:p>
        </p:txBody>
      </p:sp>
    </p:spTree>
    <p:extLst>
      <p:ext uri="{BB962C8B-B14F-4D97-AF65-F5344CB8AC3E}">
        <p14:creationId xmlns:p14="http://schemas.microsoft.com/office/powerpoint/2010/main" val="8504639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35FB4E53-B51A-7C47-A5AB-682AB51C90C5}"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35FB4E53-B51A-7C47-A5AB-682AB51C90C5}"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35FB4E53-B51A-7C47-A5AB-682AB51C90C5}" type="slidenum">
              <a:rPr lang="en-US" smtClean="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35FB4E53-B51A-7C47-A5AB-682AB51C90C5}"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35FB4E53-B51A-7C47-A5AB-682AB51C90C5}"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Drag picture to placeholder or click icon to add</a:t>
            </a:r>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Drag picture to placeholder or click icon to add</a:t>
            </a:r>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Drag picture to placeholder or click icon to add</a:t>
            </a:r>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DB097191-141F-9F4B-A31D-966E8976B711}" type="datetimeFigureOut">
              <a:rPr lang="en-US" smtClean="0"/>
              <a:t>12/13/2021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35FB4E53-B51A-7C47-A5AB-682AB51C90C5}" type="slidenum">
              <a:rPr lang="en-US" smtClean="0"/>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609600" y="6251575"/>
            <a:ext cx="2844800" cy="476250"/>
          </a:xfrm>
        </p:spPr>
        <p:txBody>
          <a:bodyPr/>
          <a:lstStyle>
            <a:lvl1pPr>
              <a:defRPr>
                <a:latin typeface="Arial MT" pitchFamily="77" charset="0"/>
                <a:ea typeface="+mn-ea"/>
                <a:cs typeface="Arial MT" pitchFamily="77" charset="0"/>
                <a:sym typeface="Arial MT" pitchFamily="77" charset="0"/>
              </a:defRPr>
            </a:lvl1pPr>
          </a:lstStyle>
          <a:p>
            <a:pPr>
              <a:defRPr/>
            </a:pPr>
            <a:endParaRPr lang="en-US" altLang="en-US" dirty="0"/>
          </a:p>
        </p:txBody>
      </p:sp>
      <p:sp>
        <p:nvSpPr>
          <p:cNvPr id="6" name="Slide Number Placeholder 5"/>
          <p:cNvSpPr>
            <a:spLocks noGrp="1"/>
          </p:cNvSpPr>
          <p:nvPr>
            <p:ph type="sldNum" sz="quarter" idx="11"/>
          </p:nvPr>
        </p:nvSpPr>
        <p:spPr>
          <a:xfrm>
            <a:off x="8737600" y="6248400"/>
            <a:ext cx="2844800" cy="476250"/>
          </a:xfrm>
        </p:spPr>
        <p:txBody>
          <a:bodyPr/>
          <a:lstStyle>
            <a:lvl1pPr>
              <a:defRPr>
                <a:latin typeface="Arial MT" pitchFamily="77" charset="0"/>
                <a:ea typeface="+mn-ea"/>
                <a:cs typeface="Arial MT" pitchFamily="77" charset="0"/>
                <a:sym typeface="Arial MT" pitchFamily="77" charset="0"/>
              </a:defRPr>
            </a:lvl1pPr>
          </a:lstStyle>
          <a:p>
            <a:pPr>
              <a:defRPr/>
            </a:pPr>
            <a:fld id="{C5141BAD-4B91-4B43-ADE6-46B6253EA00F}" type="slidenum">
              <a:rPr lang="en-US" altLang="en-US"/>
              <a:pPr>
                <a:defRPr/>
              </a:pPr>
              <a:t>‹#›</a:t>
            </a:fld>
            <a:endParaRPr lang="en-US" altLang="en-US" dirty="0"/>
          </a:p>
        </p:txBody>
      </p:sp>
      <p:sp>
        <p:nvSpPr>
          <p:cNvPr id="7" name="Footer Placeholder 6"/>
          <p:cNvSpPr>
            <a:spLocks noGrp="1"/>
          </p:cNvSpPr>
          <p:nvPr>
            <p:ph type="ftr" sz="quarter" idx="12"/>
          </p:nvPr>
        </p:nvSpPr>
        <p:spPr>
          <a:xfrm>
            <a:off x="4165600" y="6248400"/>
            <a:ext cx="3860800" cy="476250"/>
          </a:xfrm>
        </p:spPr>
        <p:txBody>
          <a:bodyPr/>
          <a:lstStyle>
            <a:lvl1pPr>
              <a:defRPr>
                <a:latin typeface="Arial MT" pitchFamily="77" charset="0"/>
                <a:ea typeface="+mn-ea"/>
                <a:cs typeface="Arial MT" pitchFamily="77" charset="0"/>
                <a:sym typeface="Arial MT" pitchFamily="77" charset="0"/>
              </a:defRPr>
            </a:lvl1pPr>
          </a:lstStyle>
          <a:p>
            <a:pPr>
              <a:defRPr/>
            </a:pPr>
            <a:endParaRPr lang="en-US" altLang="en-US" dirty="0"/>
          </a:p>
        </p:txBody>
      </p:sp>
    </p:spTree>
    <p:extLst>
      <p:ext uri="{BB962C8B-B14F-4D97-AF65-F5344CB8AC3E}">
        <p14:creationId xmlns:p14="http://schemas.microsoft.com/office/powerpoint/2010/main" val="2114875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35FB4E53-B51A-7C47-A5AB-682AB51C90C5}"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DB097191-141F-9F4B-A31D-966E8976B711}" type="datetimeFigureOut">
              <a:rPr lang="en-US" smtClean="0"/>
              <a:t>12/13/2021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5FB4E53-B51A-7C47-A5AB-682AB51C90C5}"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20">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B097191-141F-9F4B-A31D-966E8976B711}" type="datetimeFigureOut">
              <a:rPr lang="en-US" smtClean="0"/>
              <a:t>12/13/2021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35FB4E53-B51A-7C47-A5AB-682AB51C90C5}" type="slidenum">
              <a:rPr lang="en-US" smtClean="0"/>
              <a:t>‹#›</a:t>
            </a:fld>
            <a:endParaRPr lang="en-US" dirty="0"/>
          </a:p>
        </p:txBody>
      </p:sp>
    </p:spTree>
    <p:extLst>
      <p:ext uri="{BB962C8B-B14F-4D97-AF65-F5344CB8AC3E}">
        <p14:creationId xmlns:p14="http://schemas.microsoft.com/office/powerpoint/2010/main" val="184666934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85536" y="3050687"/>
            <a:ext cx="8144134" cy="974901"/>
          </a:xfrm>
        </p:spPr>
        <p:txBody>
          <a:bodyPr anchor="t"/>
          <a:lstStyle/>
          <a:p>
            <a:pPr algn="ctr"/>
            <a:r>
              <a:rPr lang="en-US" sz="4000" dirty="0"/>
              <a:t>Closing on Objections</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3595" y="594161"/>
            <a:ext cx="4888017" cy="1690367"/>
          </a:xfrm>
          <a:prstGeom prst="rect">
            <a:avLst/>
          </a:prstGeom>
          <a:ln>
            <a:noFill/>
          </a:ln>
          <a:effectLst>
            <a:softEdge rad="101600"/>
          </a:effectLst>
        </p:spPr>
      </p:pic>
      <p:sp>
        <p:nvSpPr>
          <p:cNvPr id="8" name="Subtitle 7"/>
          <p:cNvSpPr>
            <a:spLocks noGrp="1"/>
          </p:cNvSpPr>
          <p:nvPr>
            <p:ph type="subTitle" idx="1"/>
          </p:nvPr>
        </p:nvSpPr>
        <p:spPr>
          <a:xfrm>
            <a:off x="1560057" y="4520648"/>
            <a:ext cx="6195092" cy="1567609"/>
          </a:xfrm>
          <a:prstGeom prst="rect">
            <a:avLst/>
          </a:prstGeom>
        </p:spPr>
        <p:txBody>
          <a:bodyPr wrap="square">
            <a:spAutoFit/>
          </a:bodyPr>
          <a:lstStyle/>
          <a:p>
            <a:pPr algn="ctr"/>
            <a:r>
              <a:rPr lang="en-US" sz="3200" dirty="0"/>
              <a:t>Bryan Flanagan</a:t>
            </a:r>
            <a:r>
              <a:rPr lang="en-US" sz="2800" dirty="0"/>
              <a:t> </a:t>
            </a:r>
          </a:p>
          <a:p>
            <a:pPr algn="ctr"/>
            <a:r>
              <a:rPr lang="en-US" sz="2800" dirty="0" err="1"/>
              <a:t>flanagantraining.com</a:t>
            </a:r>
            <a:r>
              <a:rPr lang="en-US" sz="2800" dirty="0"/>
              <a:t> </a:t>
            </a:r>
          </a:p>
          <a:p>
            <a:pPr algn="ctr"/>
            <a:r>
              <a:rPr lang="en-US" sz="2800" dirty="0" err="1"/>
              <a:t>Bryan@flanagantraining.com</a:t>
            </a:r>
            <a:r>
              <a:rPr lang="en-US" sz="2800" dirty="0"/>
              <a:t> </a:t>
            </a:r>
            <a:endParaRPr lang="en-US" sz="2800" dirty="0">
              <a:effectLst/>
            </a:endParaRPr>
          </a:p>
        </p:txBody>
      </p:sp>
      <p:pic>
        <p:nvPicPr>
          <p:cNvPr id="7" name="Picture 6">
            <a:extLst>
              <a:ext uri="{FF2B5EF4-FFF2-40B4-BE49-F238E27FC236}">
                <a16:creationId xmlns:a16="http://schemas.microsoft.com/office/drawing/2014/main" id="{BE146008-A7AB-7547-858E-6F7FFC55767F}"/>
              </a:ext>
            </a:extLst>
          </p:cNvPr>
          <p:cNvPicPr>
            <a:picLocks noChangeAspect="1"/>
          </p:cNvPicPr>
          <p:nvPr/>
        </p:nvPicPr>
        <p:blipFill>
          <a:blip r:embed="rId3"/>
          <a:stretch>
            <a:fillRect/>
          </a:stretch>
        </p:blipFill>
        <p:spPr>
          <a:xfrm>
            <a:off x="9805181" y="3805424"/>
            <a:ext cx="1540097" cy="2309296"/>
          </a:xfrm>
          <a:prstGeom prst="rect">
            <a:avLst/>
          </a:prstGeom>
          <a:ln w="19050">
            <a:solidFill>
              <a:schemeClr val="bg1"/>
            </a:solidFill>
          </a:ln>
          <a:effectLst>
            <a:outerShdw blurRad="50800" dist="38100" dir="2700000" algn="tl" rotWithShape="0">
              <a:prstClr val="black">
                <a:alpha val="40000"/>
              </a:prstClr>
            </a:outerShdw>
          </a:effectLst>
        </p:spPr>
      </p:pic>
      <p:pic>
        <p:nvPicPr>
          <p:cNvPr id="4" name="Picture 3">
            <a:extLst>
              <a:ext uri="{FF2B5EF4-FFF2-40B4-BE49-F238E27FC236}">
                <a16:creationId xmlns:a16="http://schemas.microsoft.com/office/drawing/2014/main" id="{B1B765AE-4BD2-4971-B8CB-D2C374D1B303}"/>
              </a:ext>
            </a:extLst>
          </p:cNvPr>
          <p:cNvPicPr>
            <a:picLocks noChangeAspect="1"/>
          </p:cNvPicPr>
          <p:nvPr/>
        </p:nvPicPr>
        <p:blipFill>
          <a:blip r:embed="rId4"/>
          <a:stretch>
            <a:fillRect/>
          </a:stretch>
        </p:blipFill>
        <p:spPr>
          <a:xfrm>
            <a:off x="6019800" y="3352800"/>
            <a:ext cx="152400" cy="152400"/>
          </a:xfrm>
          <a:prstGeom prst="rect">
            <a:avLst/>
          </a:prstGeom>
        </p:spPr>
      </p:pic>
    </p:spTree>
    <p:extLst>
      <p:ext uri="{BB962C8B-B14F-4D97-AF65-F5344CB8AC3E}">
        <p14:creationId xmlns:p14="http://schemas.microsoft.com/office/powerpoint/2010/main" val="1624175350"/>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7D630-3485-490D-BFB1-FED1C5ED45DF}"/>
              </a:ext>
            </a:extLst>
          </p:cNvPr>
          <p:cNvSpPr>
            <a:spLocks noGrp="1"/>
          </p:cNvSpPr>
          <p:nvPr>
            <p:ph type="title"/>
          </p:nvPr>
        </p:nvSpPr>
        <p:spPr/>
        <p:txBody>
          <a:bodyPr/>
          <a:lstStyle/>
          <a:p>
            <a:r>
              <a:rPr lang="en-US" dirty="0"/>
              <a:t>What Objections Do You Face Each Day?</a:t>
            </a:r>
          </a:p>
        </p:txBody>
      </p:sp>
      <p:sp>
        <p:nvSpPr>
          <p:cNvPr id="3" name="Content Placeholder 2">
            <a:extLst>
              <a:ext uri="{FF2B5EF4-FFF2-40B4-BE49-F238E27FC236}">
                <a16:creationId xmlns:a16="http://schemas.microsoft.com/office/drawing/2014/main" id="{9DC45590-6964-4D0B-9BC6-0AA2FB138CD2}"/>
              </a:ext>
            </a:extLst>
          </p:cNvPr>
          <p:cNvSpPr>
            <a:spLocks noGrp="1"/>
          </p:cNvSpPr>
          <p:nvPr>
            <p:ph idx="1"/>
          </p:nvPr>
        </p:nvSpPr>
        <p:spPr/>
        <p:txBody>
          <a:bodyPr/>
          <a:lstStyle/>
          <a:p>
            <a:pPr marL="0" indent="0">
              <a:buNone/>
            </a:pPr>
            <a:r>
              <a:rPr lang="en-US" i="1" dirty="0"/>
              <a:t>1. </a:t>
            </a:r>
          </a:p>
          <a:p>
            <a:pPr marL="0" indent="0">
              <a:buNone/>
            </a:pPr>
            <a:endParaRPr lang="en-US" i="1" dirty="0"/>
          </a:p>
          <a:p>
            <a:pPr marL="0" indent="0">
              <a:buNone/>
            </a:pPr>
            <a:r>
              <a:rPr lang="en-US" i="1" dirty="0"/>
              <a:t>2. </a:t>
            </a:r>
          </a:p>
          <a:p>
            <a:pPr marL="0" indent="0">
              <a:buNone/>
            </a:pPr>
            <a:endParaRPr lang="en-US" i="1" dirty="0"/>
          </a:p>
          <a:p>
            <a:pPr marL="0" indent="0">
              <a:buNone/>
            </a:pPr>
            <a:r>
              <a:rPr lang="en-US" i="1" dirty="0"/>
              <a:t>3.</a:t>
            </a:r>
          </a:p>
          <a:p>
            <a:pPr marL="0" indent="0">
              <a:buNone/>
            </a:pPr>
            <a:endParaRPr lang="en-US" i="1" dirty="0"/>
          </a:p>
          <a:p>
            <a:pPr marL="0" indent="0">
              <a:buNone/>
            </a:pPr>
            <a:r>
              <a:rPr lang="en-US" i="1" dirty="0"/>
              <a:t>4.</a:t>
            </a:r>
            <a:r>
              <a:rPr lang="en-US" dirty="0"/>
              <a:t> </a:t>
            </a:r>
            <a:endParaRPr lang="en-US" i="1" dirty="0"/>
          </a:p>
          <a:p>
            <a:pPr marL="0" indent="0">
              <a:buNone/>
            </a:pPr>
            <a:endParaRPr lang="en-US" i="1" dirty="0"/>
          </a:p>
          <a:p>
            <a:pPr marL="0" indent="0">
              <a:buNone/>
            </a:pPr>
            <a:endParaRPr lang="en-US" dirty="0"/>
          </a:p>
        </p:txBody>
      </p:sp>
    </p:spTree>
    <p:extLst>
      <p:ext uri="{BB962C8B-B14F-4D97-AF65-F5344CB8AC3E}">
        <p14:creationId xmlns:p14="http://schemas.microsoft.com/office/powerpoint/2010/main" val="2886445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0EF79-4A0F-42D3-9EB4-91DD55627941}"/>
              </a:ext>
            </a:extLst>
          </p:cNvPr>
          <p:cNvSpPr>
            <a:spLocks noGrp="1"/>
          </p:cNvSpPr>
          <p:nvPr>
            <p:ph type="title"/>
          </p:nvPr>
        </p:nvSpPr>
        <p:spPr/>
        <p:txBody>
          <a:bodyPr/>
          <a:lstStyle/>
          <a:p>
            <a:r>
              <a:rPr lang="en-US" dirty="0"/>
              <a:t>Objection: “I’m happy with my realtor.”</a:t>
            </a:r>
          </a:p>
        </p:txBody>
      </p:sp>
      <p:sp>
        <p:nvSpPr>
          <p:cNvPr id="3" name="Content Placeholder 2">
            <a:extLst>
              <a:ext uri="{FF2B5EF4-FFF2-40B4-BE49-F238E27FC236}">
                <a16:creationId xmlns:a16="http://schemas.microsoft.com/office/drawing/2014/main" id="{C75EB237-1DFC-4997-BA93-124666B4C8D4}"/>
              </a:ext>
            </a:extLst>
          </p:cNvPr>
          <p:cNvSpPr>
            <a:spLocks noGrp="1"/>
          </p:cNvSpPr>
          <p:nvPr>
            <p:ph idx="1"/>
          </p:nvPr>
        </p:nvSpPr>
        <p:spPr/>
        <p:txBody>
          <a:bodyPr/>
          <a:lstStyle/>
          <a:p>
            <a:pPr marL="0" indent="0">
              <a:buNone/>
            </a:pPr>
            <a:r>
              <a:rPr lang="en-US" dirty="0"/>
              <a:t>What do you like? </a:t>
            </a:r>
          </a:p>
          <a:p>
            <a:pPr marL="0" indent="0">
              <a:buNone/>
            </a:pPr>
            <a:endParaRPr lang="en-US" dirty="0"/>
          </a:p>
          <a:p>
            <a:pPr marL="0" indent="0">
              <a:buNone/>
            </a:pPr>
            <a:r>
              <a:rPr lang="en-US" dirty="0"/>
              <a:t>Dislike?</a:t>
            </a:r>
          </a:p>
          <a:p>
            <a:pPr marL="0" indent="0">
              <a:buNone/>
            </a:pPr>
            <a:endParaRPr lang="en-US" dirty="0"/>
          </a:p>
          <a:p>
            <a:pPr marL="0" indent="0">
              <a:buNone/>
            </a:pPr>
            <a:r>
              <a:rPr lang="en-US" dirty="0"/>
              <a:t>What would you change?</a:t>
            </a:r>
          </a:p>
          <a:p>
            <a:pPr marL="0" indent="0">
              <a:buNone/>
            </a:pPr>
            <a:endParaRPr lang="en-US" dirty="0"/>
          </a:p>
          <a:p>
            <a:pPr marL="0" indent="0">
              <a:buNone/>
            </a:pPr>
            <a:r>
              <a:rPr lang="en-US" i="1" dirty="0"/>
              <a:t>“Nothing, I’m happy!”</a:t>
            </a:r>
          </a:p>
        </p:txBody>
      </p:sp>
    </p:spTree>
    <p:extLst>
      <p:ext uri="{BB962C8B-B14F-4D97-AF65-F5344CB8AC3E}">
        <p14:creationId xmlns:p14="http://schemas.microsoft.com/office/powerpoint/2010/main" val="871745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0EF79-4A0F-42D3-9EB4-91DD55627941}"/>
              </a:ext>
            </a:extLst>
          </p:cNvPr>
          <p:cNvSpPr>
            <a:spLocks noGrp="1"/>
          </p:cNvSpPr>
          <p:nvPr>
            <p:ph type="title"/>
          </p:nvPr>
        </p:nvSpPr>
        <p:spPr/>
        <p:txBody>
          <a:bodyPr/>
          <a:lstStyle/>
          <a:p>
            <a:r>
              <a:rPr lang="en-US" dirty="0"/>
              <a:t>Objection: “I’m happy with my realtor.”</a:t>
            </a:r>
          </a:p>
        </p:txBody>
      </p:sp>
      <p:sp>
        <p:nvSpPr>
          <p:cNvPr id="3" name="Content Placeholder 2">
            <a:extLst>
              <a:ext uri="{FF2B5EF4-FFF2-40B4-BE49-F238E27FC236}">
                <a16:creationId xmlns:a16="http://schemas.microsoft.com/office/drawing/2014/main" id="{C75EB237-1DFC-4997-BA93-124666B4C8D4}"/>
              </a:ext>
            </a:extLst>
          </p:cNvPr>
          <p:cNvSpPr>
            <a:spLocks noGrp="1"/>
          </p:cNvSpPr>
          <p:nvPr>
            <p:ph idx="1"/>
          </p:nvPr>
        </p:nvSpPr>
        <p:spPr/>
        <p:txBody>
          <a:bodyPr/>
          <a:lstStyle/>
          <a:p>
            <a:pPr marL="0" indent="0">
              <a:buNone/>
            </a:pPr>
            <a:r>
              <a:rPr lang="en-US" dirty="0"/>
              <a:t>What do you like? Dislike?  What would you change? (Clarify)</a:t>
            </a:r>
          </a:p>
          <a:p>
            <a:pPr marL="0" indent="0">
              <a:buNone/>
            </a:pPr>
            <a:endParaRPr lang="en-US" i="1" dirty="0"/>
          </a:p>
          <a:p>
            <a:pPr marL="0" indent="0">
              <a:buNone/>
            </a:pPr>
            <a:r>
              <a:rPr lang="en-US" dirty="0"/>
              <a:t>Thanks for sharing. (Empathize)</a:t>
            </a:r>
          </a:p>
          <a:p>
            <a:pPr marL="0" indent="0">
              <a:buNone/>
            </a:pPr>
            <a:r>
              <a:rPr lang="en-US" dirty="0"/>
              <a:t>How long ago did you start using? What criteria did you use in selection? How have those criteria changed? Suppose you could receive these better than receiving now? Is it beneficial enough to talk to _______? (Test)</a:t>
            </a:r>
          </a:p>
          <a:p>
            <a:pPr marL="0" indent="0">
              <a:buNone/>
            </a:pPr>
            <a:r>
              <a:rPr lang="en-US" dirty="0"/>
              <a:t>Loan officer will explore the value of our services. (Answer)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461286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55F4C-1305-48DF-8E89-7CC1CE3799F3}"/>
              </a:ext>
            </a:extLst>
          </p:cNvPr>
          <p:cNvSpPr>
            <a:spLocks noGrp="1"/>
          </p:cNvSpPr>
          <p:nvPr>
            <p:ph type="title"/>
          </p:nvPr>
        </p:nvSpPr>
        <p:spPr/>
        <p:txBody>
          <a:bodyPr/>
          <a:lstStyle/>
          <a:p>
            <a:r>
              <a:rPr lang="en-US" dirty="0"/>
              <a:t>Overcome with Evidence</a:t>
            </a:r>
          </a:p>
        </p:txBody>
      </p:sp>
      <p:sp>
        <p:nvSpPr>
          <p:cNvPr id="3" name="Content Placeholder 2">
            <a:extLst>
              <a:ext uri="{FF2B5EF4-FFF2-40B4-BE49-F238E27FC236}">
                <a16:creationId xmlns:a16="http://schemas.microsoft.com/office/drawing/2014/main" id="{2CB5035C-4534-417E-A531-22CB1724DBB4}"/>
              </a:ext>
            </a:extLst>
          </p:cNvPr>
          <p:cNvSpPr>
            <a:spLocks noGrp="1"/>
          </p:cNvSpPr>
          <p:nvPr>
            <p:ph idx="1"/>
          </p:nvPr>
        </p:nvSpPr>
        <p:spPr/>
        <p:txBody>
          <a:bodyPr>
            <a:normAutofit fontScale="92500" lnSpcReduction="10000"/>
          </a:bodyPr>
          <a:lstStyle/>
          <a:p>
            <a:pPr marL="0" indent="0">
              <a:buNone/>
            </a:pPr>
            <a:r>
              <a:rPr lang="en-US" dirty="0"/>
              <a:t>What evidence can you provide to support your claims?</a:t>
            </a:r>
          </a:p>
          <a:p>
            <a:pPr marL="0" indent="0">
              <a:buNone/>
            </a:pPr>
            <a:r>
              <a:rPr lang="en-US" dirty="0"/>
              <a:t>	Team statistics</a:t>
            </a:r>
          </a:p>
          <a:p>
            <a:pPr marL="0" indent="0">
              <a:buNone/>
            </a:pPr>
            <a:r>
              <a:rPr lang="en-US" dirty="0"/>
              <a:t>	Industry averages</a:t>
            </a:r>
          </a:p>
          <a:p>
            <a:pPr marL="0" indent="0">
              <a:buNone/>
            </a:pPr>
            <a:r>
              <a:rPr lang="en-US" dirty="0"/>
              <a:t>	3rd party references</a:t>
            </a:r>
          </a:p>
          <a:p>
            <a:pPr marL="0" indent="0">
              <a:buNone/>
            </a:pPr>
            <a:r>
              <a:rPr lang="en-US" dirty="0"/>
              <a:t>		Satisfied homeowners</a:t>
            </a:r>
          </a:p>
          <a:p>
            <a:pPr marL="0" indent="0">
              <a:buNone/>
            </a:pPr>
            <a:r>
              <a:rPr lang="en-US" dirty="0"/>
              <a:t>		Satisfied realtors</a:t>
            </a:r>
          </a:p>
          <a:p>
            <a:pPr marL="0" indent="0">
              <a:buNone/>
            </a:pPr>
            <a:r>
              <a:rPr lang="en-US" dirty="0"/>
              <a:t>	Try us out: “See for yourself”</a:t>
            </a:r>
          </a:p>
          <a:p>
            <a:pPr marL="0" indent="0">
              <a:buNone/>
            </a:pPr>
            <a:r>
              <a:rPr lang="en-US" dirty="0"/>
              <a:t>	</a:t>
            </a:r>
          </a:p>
          <a:p>
            <a:pPr marL="0" indent="0">
              <a:buNone/>
            </a:pPr>
            <a:r>
              <a:rPr lang="en-US" dirty="0"/>
              <a:t>	</a:t>
            </a:r>
          </a:p>
        </p:txBody>
      </p:sp>
    </p:spTree>
    <p:extLst>
      <p:ext uri="{BB962C8B-B14F-4D97-AF65-F5344CB8AC3E}">
        <p14:creationId xmlns:p14="http://schemas.microsoft.com/office/powerpoint/2010/main" val="3652560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A6C0D-3968-4FC6-BF64-0B4FD86FAFE0}"/>
              </a:ext>
            </a:extLst>
          </p:cNvPr>
          <p:cNvSpPr>
            <a:spLocks noGrp="1"/>
          </p:cNvSpPr>
          <p:nvPr>
            <p:ph type="title"/>
          </p:nvPr>
        </p:nvSpPr>
        <p:spPr/>
        <p:txBody>
          <a:bodyPr/>
          <a:lstStyle/>
          <a:p>
            <a:r>
              <a:rPr lang="en-US" dirty="0"/>
              <a:t>Develop a “Closing Attitude”</a:t>
            </a:r>
          </a:p>
        </p:txBody>
      </p:sp>
      <p:sp>
        <p:nvSpPr>
          <p:cNvPr id="3" name="Content Placeholder 2">
            <a:extLst>
              <a:ext uri="{FF2B5EF4-FFF2-40B4-BE49-F238E27FC236}">
                <a16:creationId xmlns:a16="http://schemas.microsoft.com/office/drawing/2014/main" id="{723F736A-4D14-4AC4-8793-AA988A3D6464}"/>
              </a:ext>
            </a:extLst>
          </p:cNvPr>
          <p:cNvSpPr>
            <a:spLocks noGrp="1"/>
          </p:cNvSpPr>
          <p:nvPr>
            <p:ph idx="1"/>
          </p:nvPr>
        </p:nvSpPr>
        <p:spPr/>
        <p:txBody>
          <a:bodyPr/>
          <a:lstStyle/>
          <a:p>
            <a:pPr marL="0" indent="0">
              <a:buNone/>
            </a:pPr>
            <a:r>
              <a:rPr lang="en-US" dirty="0"/>
              <a:t>The Jay Hellwig Story</a:t>
            </a:r>
          </a:p>
          <a:p>
            <a:pPr marL="0" indent="0">
              <a:buNone/>
            </a:pPr>
            <a:r>
              <a:rPr lang="en-US" dirty="0"/>
              <a:t>“Zig didn’t teach me a closing technique as much as he taught me a closing attitude. The attitude helps me close more sales than the techniques do.”</a:t>
            </a:r>
          </a:p>
        </p:txBody>
      </p:sp>
    </p:spTree>
    <p:extLst>
      <p:ext uri="{BB962C8B-B14F-4D97-AF65-F5344CB8AC3E}">
        <p14:creationId xmlns:p14="http://schemas.microsoft.com/office/powerpoint/2010/main" val="3973006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00EDBE-44AF-41A1-A1AE-B875EDDE0A8D}"/>
              </a:ext>
            </a:extLst>
          </p:cNvPr>
          <p:cNvSpPr>
            <a:spLocks noGrp="1"/>
          </p:cNvSpPr>
          <p:nvPr>
            <p:ph type="title"/>
          </p:nvPr>
        </p:nvSpPr>
        <p:spPr/>
        <p:txBody>
          <a:bodyPr/>
          <a:lstStyle/>
          <a:p>
            <a:r>
              <a:rPr lang="en-US" dirty="0"/>
              <a:t>What must be in place to Close successfully?</a:t>
            </a:r>
          </a:p>
        </p:txBody>
      </p:sp>
      <p:sp>
        <p:nvSpPr>
          <p:cNvPr id="3" name="Content Placeholder 2">
            <a:extLst>
              <a:ext uri="{FF2B5EF4-FFF2-40B4-BE49-F238E27FC236}">
                <a16:creationId xmlns:a16="http://schemas.microsoft.com/office/drawing/2014/main" id="{B9D81065-5AEF-42CB-AAF2-C2BE71826B71}"/>
              </a:ext>
            </a:extLst>
          </p:cNvPr>
          <p:cNvSpPr>
            <a:spLocks noGrp="1"/>
          </p:cNvSpPr>
          <p:nvPr>
            <p:ph idx="1"/>
          </p:nvPr>
        </p:nvSpPr>
        <p:spPr/>
        <p:txBody>
          <a:bodyPr>
            <a:normAutofit/>
          </a:bodyPr>
          <a:lstStyle/>
          <a:p>
            <a:pPr>
              <a:buFont typeface="Wingdings" panose="05000000000000000000" pitchFamily="2" charset="2"/>
              <a:buChar char="ü"/>
            </a:pPr>
            <a:r>
              <a:rPr lang="en-US" dirty="0"/>
              <a:t>The thorough completion of each Stage of PROCESS</a:t>
            </a:r>
          </a:p>
          <a:p>
            <a:pPr>
              <a:buFont typeface="Wingdings" panose="05000000000000000000" pitchFamily="2" charset="2"/>
              <a:buChar char="ü"/>
            </a:pPr>
            <a:r>
              <a:rPr lang="en-US" dirty="0"/>
              <a:t>A “helping attitude”</a:t>
            </a:r>
          </a:p>
          <a:p>
            <a:pPr>
              <a:buFont typeface="Wingdings" panose="05000000000000000000" pitchFamily="2" charset="2"/>
              <a:buChar char="ü"/>
            </a:pPr>
            <a:r>
              <a:rPr lang="en-US" dirty="0"/>
              <a:t>The strong trust you’ve built with the buyer</a:t>
            </a:r>
          </a:p>
          <a:p>
            <a:pPr>
              <a:buFont typeface="Wingdings" panose="05000000000000000000" pitchFamily="2" charset="2"/>
              <a:buChar char="ü"/>
            </a:pPr>
            <a:r>
              <a:rPr lang="en-US" dirty="0"/>
              <a:t>Strong belief – in product solution, in the buyer, and in yourself</a:t>
            </a:r>
          </a:p>
          <a:p>
            <a:pPr>
              <a:buFont typeface="Wingdings" panose="05000000000000000000" pitchFamily="2" charset="2"/>
              <a:buChar char="ü"/>
            </a:pPr>
            <a:r>
              <a:rPr lang="en-US" dirty="0"/>
              <a:t>An effective and personalized presentation</a:t>
            </a:r>
          </a:p>
          <a:p>
            <a:pPr>
              <a:buFont typeface="Wingdings" panose="05000000000000000000" pitchFamily="2" charset="2"/>
              <a:buChar char="ü"/>
            </a:pPr>
            <a:r>
              <a:rPr lang="en-US" dirty="0"/>
              <a:t>A keen awareness of the client’s </a:t>
            </a:r>
            <a:r>
              <a:rPr lang="en-US" i="1" dirty="0"/>
              <a:t>Value, Advantages, Benefits</a:t>
            </a:r>
            <a:endParaRPr lang="en-US" dirty="0"/>
          </a:p>
          <a:p>
            <a:pPr>
              <a:buFont typeface="Wingdings" panose="05000000000000000000" pitchFamily="2" charset="2"/>
              <a:buChar char="ü"/>
            </a:pPr>
            <a:r>
              <a:rPr lang="en-US" dirty="0"/>
              <a:t>The confidence you’ve done your job in understanding the needs from the client’s P O V</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205863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9994E-C96F-4DDF-AB79-380877005A32}"/>
              </a:ext>
            </a:extLst>
          </p:cNvPr>
          <p:cNvSpPr>
            <a:spLocks noGrp="1"/>
          </p:cNvSpPr>
          <p:nvPr>
            <p:ph type="title"/>
          </p:nvPr>
        </p:nvSpPr>
        <p:spPr/>
        <p:txBody>
          <a:bodyPr/>
          <a:lstStyle/>
          <a:p>
            <a:r>
              <a:rPr lang="en-US" dirty="0"/>
              <a:t>Closes – Closes - Closes</a:t>
            </a:r>
          </a:p>
        </p:txBody>
      </p:sp>
      <p:sp>
        <p:nvSpPr>
          <p:cNvPr id="3" name="Content Placeholder 2">
            <a:extLst>
              <a:ext uri="{FF2B5EF4-FFF2-40B4-BE49-F238E27FC236}">
                <a16:creationId xmlns:a16="http://schemas.microsoft.com/office/drawing/2014/main" id="{8A585F4D-B66B-4726-A3F2-33711614E0EA}"/>
              </a:ext>
            </a:extLst>
          </p:cNvPr>
          <p:cNvSpPr>
            <a:spLocks noGrp="1"/>
          </p:cNvSpPr>
          <p:nvPr>
            <p:ph idx="1"/>
          </p:nvPr>
        </p:nvSpPr>
        <p:spPr/>
        <p:txBody>
          <a:bodyPr/>
          <a:lstStyle/>
          <a:p>
            <a:pPr marL="0" indent="0">
              <a:buNone/>
            </a:pPr>
            <a:r>
              <a:rPr lang="en-US" dirty="0"/>
              <a:t>The Puppy Dog Close			Sharp Angle Close</a:t>
            </a:r>
          </a:p>
          <a:p>
            <a:pPr marL="0" indent="0">
              <a:buNone/>
            </a:pPr>
            <a:r>
              <a:rPr lang="en-US" sz="3600" dirty="0">
                <a:latin typeface="Arial Narrow" panose="020B0606020202030204" pitchFamily="34" charset="0"/>
              </a:rPr>
              <a:t>The Assumptive Close</a:t>
            </a:r>
            <a:r>
              <a:rPr lang="en-US" sz="3600" dirty="0"/>
              <a:t>		</a:t>
            </a:r>
            <a:r>
              <a:rPr lang="en-US" dirty="0"/>
              <a:t>The Feel Good Close</a:t>
            </a:r>
          </a:p>
          <a:p>
            <a:pPr marL="0" indent="0">
              <a:buNone/>
            </a:pPr>
            <a:r>
              <a:rPr lang="en-US" dirty="0"/>
              <a:t>Alternative of Choice Close		</a:t>
            </a:r>
            <a:r>
              <a:rPr lang="en-US" sz="3600" dirty="0"/>
              <a:t>Either Or Close</a:t>
            </a:r>
          </a:p>
          <a:p>
            <a:pPr marL="0" indent="0">
              <a:buNone/>
            </a:pPr>
            <a:r>
              <a:rPr lang="en-US" sz="2000" dirty="0"/>
              <a:t>The Probability Close				</a:t>
            </a:r>
            <a:r>
              <a:rPr lang="en-US" dirty="0"/>
              <a:t>Minor Decision Close</a:t>
            </a:r>
          </a:p>
          <a:p>
            <a:pPr marL="0" indent="0">
              <a:buNone/>
            </a:pPr>
            <a:r>
              <a:rPr lang="en-US" sz="1400" dirty="0"/>
              <a:t>The Ben Franklin Close					</a:t>
            </a:r>
            <a:r>
              <a:rPr lang="en-US" dirty="0"/>
              <a:t>Tie Down Close</a:t>
            </a:r>
          </a:p>
          <a:p>
            <a:pPr marL="0" indent="0">
              <a:buNone/>
            </a:pPr>
            <a:r>
              <a:rPr lang="en-US" dirty="0"/>
              <a:t>Right Choice Close				The Soft Close</a:t>
            </a:r>
          </a:p>
          <a:p>
            <a:pPr marL="0" indent="0">
              <a:buNone/>
            </a:pPr>
            <a:r>
              <a:rPr lang="en-US" dirty="0"/>
              <a:t>The Just Ask Close				The Here Goes Close</a:t>
            </a:r>
          </a:p>
          <a:p>
            <a:pPr marL="0" indent="0">
              <a:buNone/>
            </a:pPr>
            <a:endParaRPr lang="en-US" sz="1400" dirty="0"/>
          </a:p>
        </p:txBody>
      </p:sp>
    </p:spTree>
    <p:extLst>
      <p:ext uri="{BB962C8B-B14F-4D97-AF65-F5344CB8AC3E}">
        <p14:creationId xmlns:p14="http://schemas.microsoft.com/office/powerpoint/2010/main" val="3086091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717E4C-519F-4256-9BCD-5F4F0809C6EB}"/>
              </a:ext>
            </a:extLst>
          </p:cNvPr>
          <p:cNvSpPr>
            <a:spLocks noGrp="1"/>
          </p:cNvSpPr>
          <p:nvPr>
            <p:ph type="title"/>
          </p:nvPr>
        </p:nvSpPr>
        <p:spPr/>
        <p:txBody>
          <a:bodyPr/>
          <a:lstStyle/>
          <a:p>
            <a:r>
              <a:rPr lang="en-US" dirty="0"/>
              <a:t>How to ask for commitment:</a:t>
            </a:r>
          </a:p>
        </p:txBody>
      </p:sp>
      <p:sp>
        <p:nvSpPr>
          <p:cNvPr id="3" name="Content Placeholder 2">
            <a:extLst>
              <a:ext uri="{FF2B5EF4-FFF2-40B4-BE49-F238E27FC236}">
                <a16:creationId xmlns:a16="http://schemas.microsoft.com/office/drawing/2014/main" id="{5797F730-195D-4BD0-8C9C-C73B3034CC2D}"/>
              </a:ext>
            </a:extLst>
          </p:cNvPr>
          <p:cNvSpPr>
            <a:spLocks noGrp="1"/>
          </p:cNvSpPr>
          <p:nvPr>
            <p:ph idx="1"/>
          </p:nvPr>
        </p:nvSpPr>
        <p:spPr/>
        <p:txBody>
          <a:bodyPr/>
          <a:lstStyle/>
          <a:p>
            <a:pPr>
              <a:buFont typeface="Wingdings" panose="05000000000000000000" pitchFamily="2" charset="2"/>
              <a:buChar char="ü"/>
            </a:pPr>
            <a:r>
              <a:rPr lang="en-US" dirty="0"/>
              <a:t>Mr. Watts, why don’t you give us a try?</a:t>
            </a:r>
          </a:p>
          <a:p>
            <a:pPr>
              <a:buFont typeface="Wingdings" panose="05000000000000000000" pitchFamily="2" charset="2"/>
              <a:buChar char="ü"/>
            </a:pPr>
            <a:r>
              <a:rPr lang="en-US" dirty="0"/>
              <a:t>Are you ready to move forward?</a:t>
            </a:r>
          </a:p>
          <a:p>
            <a:pPr>
              <a:buFont typeface="Wingdings" panose="05000000000000000000" pitchFamily="2" charset="2"/>
              <a:buChar char="ü"/>
            </a:pPr>
            <a:r>
              <a:rPr lang="en-US" dirty="0"/>
              <a:t>If there are no more questions, let’s complete the application.</a:t>
            </a:r>
          </a:p>
          <a:p>
            <a:pPr>
              <a:buFont typeface="Wingdings" panose="05000000000000000000" pitchFamily="2" charset="2"/>
              <a:buChar char="ü"/>
            </a:pPr>
            <a:r>
              <a:rPr lang="en-US" dirty="0"/>
              <a:t>If I may summarize. You’ve agreed to the _________ and __________. Is there anything keeping us from moving forward today?</a:t>
            </a:r>
          </a:p>
          <a:p>
            <a:pPr>
              <a:buFont typeface="Wingdings" panose="05000000000000000000" pitchFamily="2" charset="2"/>
              <a:buChar char="ü"/>
            </a:pPr>
            <a:r>
              <a:rPr lang="en-US" dirty="0"/>
              <a:t>It seems our system best fits for your needs. Would you agree?</a:t>
            </a:r>
          </a:p>
          <a:p>
            <a:pPr>
              <a:buFont typeface="Wingdings" panose="05000000000000000000" pitchFamily="2" charset="2"/>
              <a:buChar char="ü"/>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0035902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B36A35-4E58-406D-8752-D601DA49657C}"/>
              </a:ext>
            </a:extLst>
          </p:cNvPr>
          <p:cNvSpPr>
            <a:spLocks noGrp="1"/>
          </p:cNvSpPr>
          <p:nvPr>
            <p:ph type="title"/>
          </p:nvPr>
        </p:nvSpPr>
        <p:spPr/>
        <p:txBody>
          <a:bodyPr/>
          <a:lstStyle/>
          <a:p>
            <a:r>
              <a:rPr lang="en-US" dirty="0"/>
              <a:t>Flanagan, if it were only that easy!</a:t>
            </a:r>
          </a:p>
        </p:txBody>
      </p:sp>
      <p:sp>
        <p:nvSpPr>
          <p:cNvPr id="3" name="Content Placeholder 2">
            <a:extLst>
              <a:ext uri="{FF2B5EF4-FFF2-40B4-BE49-F238E27FC236}">
                <a16:creationId xmlns:a16="http://schemas.microsoft.com/office/drawing/2014/main" id="{8F0159EE-86AE-4BE8-9DFD-0B850F8C233A}"/>
              </a:ext>
            </a:extLst>
          </p:cNvPr>
          <p:cNvSpPr>
            <a:spLocks noGrp="1"/>
          </p:cNvSpPr>
          <p:nvPr>
            <p:ph idx="1"/>
          </p:nvPr>
        </p:nvSpPr>
        <p:spPr/>
        <p:txBody>
          <a:bodyPr/>
          <a:lstStyle/>
          <a:p>
            <a:pPr marL="0" indent="0">
              <a:buNone/>
            </a:pPr>
            <a:r>
              <a:rPr lang="en-US" dirty="0"/>
              <a:t>Ask, don’t tell: </a:t>
            </a:r>
          </a:p>
          <a:p>
            <a:pPr marL="0" indent="0">
              <a:buNone/>
            </a:pPr>
            <a:r>
              <a:rPr lang="en-US" dirty="0"/>
              <a:t>“Mr. Realtor, what do you need to see to from us to feel comfortable we can outperform your current provider?”</a:t>
            </a:r>
          </a:p>
          <a:p>
            <a:pPr marL="0" indent="0">
              <a:buNone/>
            </a:pPr>
            <a:endParaRPr lang="en-US" dirty="0"/>
          </a:p>
          <a:p>
            <a:pPr marL="0" indent="0">
              <a:buNone/>
            </a:pPr>
            <a:r>
              <a:rPr lang="en-US" dirty="0"/>
              <a:t>Keep your head (not your foot) in the door:</a:t>
            </a:r>
          </a:p>
          <a:p>
            <a:pPr marL="0" indent="0">
              <a:buNone/>
            </a:pPr>
            <a:r>
              <a:rPr lang="en-US" dirty="0"/>
              <a:t>“In the future, what would capture your attention/interest?”</a:t>
            </a:r>
          </a:p>
          <a:p>
            <a:pPr marL="0" indent="0">
              <a:buNone/>
            </a:pPr>
            <a:r>
              <a:rPr lang="en-US" dirty="0"/>
              <a:t>“What could I show you that would warrant/earn a meeting?”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5588542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782568" y="1298853"/>
            <a:ext cx="6096000" cy="2308324"/>
          </a:xfrm>
          <a:prstGeom prst="rect">
            <a:avLst/>
          </a:prstGeom>
        </p:spPr>
        <p:txBody>
          <a:bodyPr>
            <a:spAutoFit/>
          </a:bodyPr>
          <a:lstStyle/>
          <a:p>
            <a:pPr algn="ctr"/>
            <a:r>
              <a:rPr lang="en-US" sz="3200"/>
              <a:t>Bryan Flanagan</a:t>
            </a:r>
            <a:r>
              <a:rPr lang="en-US" sz="2800"/>
              <a:t> </a:t>
            </a:r>
          </a:p>
          <a:p>
            <a:pPr algn="ctr"/>
            <a:r>
              <a:rPr lang="en-US" sz="2800"/>
              <a:t>3912 Wilshire Drive  Plano, </a:t>
            </a:r>
            <a:r>
              <a:rPr lang="en-US" sz="2800" err="1"/>
              <a:t>Tx</a:t>
            </a:r>
            <a:r>
              <a:rPr lang="en-US" sz="2800"/>
              <a:t> 75023 </a:t>
            </a:r>
          </a:p>
          <a:p>
            <a:pPr algn="ctr"/>
            <a:r>
              <a:rPr lang="en-US" sz="2800"/>
              <a:t>214.505.5109 </a:t>
            </a:r>
          </a:p>
          <a:p>
            <a:pPr algn="ctr"/>
            <a:r>
              <a:rPr lang="en-US" sz="2800" err="1"/>
              <a:t>flanagantraining.com</a:t>
            </a:r>
            <a:r>
              <a:rPr lang="en-US" sz="2800"/>
              <a:t> </a:t>
            </a:r>
          </a:p>
          <a:p>
            <a:pPr algn="ctr"/>
            <a:r>
              <a:rPr lang="en-US" sz="2800" err="1"/>
              <a:t>Bryan@flanagantraining.com</a:t>
            </a:r>
            <a:r>
              <a:rPr lang="en-US" sz="2800"/>
              <a:t> </a:t>
            </a:r>
            <a:endParaRPr lang="en-US" sz="2800">
              <a:effectLst/>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7712" y="812249"/>
            <a:ext cx="3611770" cy="3219978"/>
          </a:xfrm>
          <a:prstGeom prst="rect">
            <a:avLst/>
          </a:prstGeom>
          <a:ln>
            <a:noFill/>
          </a:ln>
          <a:effectLst>
            <a:softEdge rad="76200"/>
          </a:effectLst>
        </p:spPr>
      </p:pic>
    </p:spTree>
    <p:extLst>
      <p:ext uri="{BB962C8B-B14F-4D97-AF65-F5344CB8AC3E}">
        <p14:creationId xmlns:p14="http://schemas.microsoft.com/office/powerpoint/2010/main" val="1319892601"/>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C3F52-3EFF-4E53-B985-FE56008C2869}"/>
              </a:ext>
            </a:extLst>
          </p:cNvPr>
          <p:cNvSpPr>
            <a:spLocks noGrp="1"/>
          </p:cNvSpPr>
          <p:nvPr>
            <p:ph type="title"/>
          </p:nvPr>
        </p:nvSpPr>
        <p:spPr/>
        <p:txBody>
          <a:bodyPr/>
          <a:lstStyle/>
          <a:p>
            <a:r>
              <a:rPr lang="en-US" dirty="0"/>
              <a:t>5 Reasons Your Prospects Don’t Buy</a:t>
            </a:r>
          </a:p>
        </p:txBody>
      </p:sp>
      <p:sp>
        <p:nvSpPr>
          <p:cNvPr id="3" name="Content Placeholder 2">
            <a:extLst>
              <a:ext uri="{FF2B5EF4-FFF2-40B4-BE49-F238E27FC236}">
                <a16:creationId xmlns:a16="http://schemas.microsoft.com/office/drawing/2014/main" id="{A07F5D1A-95CC-4921-964F-60D9237D0F6F}"/>
              </a:ext>
            </a:extLst>
          </p:cNvPr>
          <p:cNvSpPr>
            <a:spLocks noGrp="1"/>
          </p:cNvSpPr>
          <p:nvPr>
            <p:ph idx="1"/>
          </p:nvPr>
        </p:nvSpPr>
        <p:spPr/>
        <p:txBody>
          <a:bodyPr>
            <a:normAutofit fontScale="92500" lnSpcReduction="10000"/>
          </a:bodyPr>
          <a:lstStyle/>
          <a:p>
            <a:pPr marL="457200" indent="-457200">
              <a:buAutoNum type="arabicPeriod"/>
            </a:pPr>
            <a:r>
              <a:rPr lang="en-US" dirty="0"/>
              <a:t>No Want</a:t>
            </a:r>
          </a:p>
          <a:p>
            <a:pPr marL="457200" indent="-457200">
              <a:buAutoNum type="arabicPeriod"/>
            </a:pPr>
            <a:endParaRPr lang="en-US" dirty="0"/>
          </a:p>
          <a:p>
            <a:pPr marL="457200" indent="-457200">
              <a:buAutoNum type="arabicPeriod"/>
            </a:pPr>
            <a:r>
              <a:rPr lang="en-US" dirty="0"/>
              <a:t>No Need</a:t>
            </a:r>
          </a:p>
          <a:p>
            <a:pPr marL="457200" indent="-457200">
              <a:buAutoNum type="arabicPeriod"/>
            </a:pPr>
            <a:endParaRPr lang="en-US" dirty="0"/>
          </a:p>
          <a:p>
            <a:pPr marL="457200" indent="-457200">
              <a:buAutoNum type="arabicPeriod"/>
            </a:pPr>
            <a:r>
              <a:rPr lang="en-US" dirty="0"/>
              <a:t>No Hurry</a:t>
            </a:r>
          </a:p>
          <a:p>
            <a:pPr marL="457200" indent="-457200">
              <a:buAutoNum type="arabicPeriod"/>
            </a:pPr>
            <a:endParaRPr lang="en-US" dirty="0"/>
          </a:p>
          <a:p>
            <a:pPr marL="457200" indent="-457200">
              <a:buAutoNum type="arabicPeriod"/>
            </a:pPr>
            <a:r>
              <a:rPr lang="en-US" dirty="0"/>
              <a:t>No Money</a:t>
            </a:r>
          </a:p>
          <a:p>
            <a:pPr marL="457200" indent="-457200">
              <a:buAutoNum type="arabicPeriod"/>
            </a:pPr>
            <a:endParaRPr lang="en-US" dirty="0"/>
          </a:p>
          <a:p>
            <a:pPr marL="457200" indent="-457200">
              <a:buAutoNum type="arabicPeriod"/>
            </a:pPr>
            <a:r>
              <a:rPr lang="en-US" dirty="0"/>
              <a:t>NO TRUST</a:t>
            </a:r>
          </a:p>
        </p:txBody>
      </p:sp>
    </p:spTree>
    <p:extLst>
      <p:ext uri="{BB962C8B-B14F-4D97-AF65-F5344CB8AC3E}">
        <p14:creationId xmlns:p14="http://schemas.microsoft.com/office/powerpoint/2010/main" val="34346991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A3294-BC8B-4B66-8DE5-14FFB2C549A1}"/>
              </a:ext>
            </a:extLst>
          </p:cNvPr>
          <p:cNvSpPr>
            <a:spLocks noGrp="1"/>
          </p:cNvSpPr>
          <p:nvPr>
            <p:ph type="title"/>
          </p:nvPr>
        </p:nvSpPr>
        <p:spPr/>
        <p:txBody>
          <a:bodyPr/>
          <a:lstStyle/>
          <a:p>
            <a:r>
              <a:rPr lang="en-US" dirty="0"/>
              <a:t>Topics for Today</a:t>
            </a:r>
          </a:p>
        </p:txBody>
      </p:sp>
      <p:sp>
        <p:nvSpPr>
          <p:cNvPr id="4" name="Content Placeholder 3">
            <a:extLst>
              <a:ext uri="{FF2B5EF4-FFF2-40B4-BE49-F238E27FC236}">
                <a16:creationId xmlns:a16="http://schemas.microsoft.com/office/drawing/2014/main" id="{50C7D58C-B11D-4B25-AEFA-7EDD47E9F441}"/>
              </a:ext>
            </a:extLst>
          </p:cNvPr>
          <p:cNvSpPr>
            <a:spLocks noGrp="1"/>
          </p:cNvSpPr>
          <p:nvPr>
            <p:ph idx="1"/>
          </p:nvPr>
        </p:nvSpPr>
        <p:spPr/>
        <p:txBody>
          <a:bodyPr>
            <a:normAutofit fontScale="92500" lnSpcReduction="10000"/>
          </a:bodyPr>
          <a:lstStyle/>
          <a:p>
            <a:pPr marL="0" indent="0">
              <a:buNone/>
            </a:pPr>
            <a:r>
              <a:rPr lang="en-US" dirty="0"/>
              <a:t>Sell more!</a:t>
            </a:r>
          </a:p>
          <a:p>
            <a:pPr marL="0" indent="0">
              <a:buNone/>
            </a:pPr>
            <a:endParaRPr lang="en-US" dirty="0"/>
          </a:p>
          <a:p>
            <a:pPr marL="0" indent="0">
              <a:buNone/>
            </a:pPr>
            <a:r>
              <a:rPr lang="en-US" dirty="0"/>
              <a:t>The </a:t>
            </a:r>
            <a:r>
              <a:rPr lang="en-US" i="1" dirty="0"/>
              <a:t>Psychology of Closing on Objections   </a:t>
            </a:r>
          </a:p>
          <a:p>
            <a:pPr marL="0" indent="0">
              <a:buNone/>
            </a:pPr>
            <a:endParaRPr lang="en-US" i="1" dirty="0"/>
          </a:p>
          <a:p>
            <a:pPr marL="0" indent="0">
              <a:buNone/>
            </a:pPr>
            <a:r>
              <a:rPr lang="en-US" dirty="0"/>
              <a:t>Professionally deal with Objections and Resistance</a:t>
            </a:r>
          </a:p>
          <a:p>
            <a:pPr marL="0" indent="0">
              <a:buNone/>
            </a:pPr>
            <a:endParaRPr lang="en-US" dirty="0"/>
          </a:p>
          <a:p>
            <a:pPr marL="0" indent="0">
              <a:buNone/>
            </a:pPr>
            <a:r>
              <a:rPr lang="en-US" dirty="0"/>
              <a:t>Manage the concern then overcome with evidence</a:t>
            </a:r>
          </a:p>
          <a:p>
            <a:pPr marL="0" indent="0">
              <a:buNone/>
            </a:pPr>
            <a:endParaRPr lang="en-US" dirty="0"/>
          </a:p>
          <a:p>
            <a:pPr marL="0" indent="0">
              <a:buNone/>
            </a:pPr>
            <a:r>
              <a:rPr lang="en-US" dirty="0"/>
              <a:t>Get serious about our sales success – A. A. F. T. O. </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163689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FA156-8C69-4ED5-A037-988A1B86CA07}"/>
              </a:ext>
            </a:extLst>
          </p:cNvPr>
          <p:cNvSpPr>
            <a:spLocks noGrp="1"/>
          </p:cNvSpPr>
          <p:nvPr>
            <p:ph type="title"/>
          </p:nvPr>
        </p:nvSpPr>
        <p:spPr/>
        <p:txBody>
          <a:bodyPr/>
          <a:lstStyle/>
          <a:p>
            <a:r>
              <a:rPr lang="en-US" dirty="0"/>
              <a:t>Objections: Friend or Foe?</a:t>
            </a:r>
          </a:p>
        </p:txBody>
      </p:sp>
      <p:sp>
        <p:nvSpPr>
          <p:cNvPr id="3" name="Content Placeholder 2">
            <a:extLst>
              <a:ext uri="{FF2B5EF4-FFF2-40B4-BE49-F238E27FC236}">
                <a16:creationId xmlns:a16="http://schemas.microsoft.com/office/drawing/2014/main" id="{99CC1135-3481-4BBC-AED3-CB006A5C2189}"/>
              </a:ext>
            </a:extLst>
          </p:cNvPr>
          <p:cNvSpPr>
            <a:spLocks noGrp="1"/>
          </p:cNvSpPr>
          <p:nvPr>
            <p:ph idx="1"/>
          </p:nvPr>
        </p:nvSpPr>
        <p:spPr/>
        <p:txBody>
          <a:bodyPr>
            <a:normAutofit lnSpcReduction="10000"/>
          </a:bodyPr>
          <a:lstStyle/>
          <a:p>
            <a:pPr marL="0" indent="0">
              <a:buNone/>
            </a:pPr>
            <a:r>
              <a:rPr lang="en-US" dirty="0"/>
              <a:t>Objection: anything your buyer says or does which may interfere  with attaining your sales objective.</a:t>
            </a:r>
          </a:p>
          <a:p>
            <a:pPr marL="0" indent="0">
              <a:buNone/>
            </a:pPr>
            <a:endParaRPr lang="en-US" dirty="0"/>
          </a:p>
          <a:p>
            <a:pPr marL="0" indent="0">
              <a:buNone/>
            </a:pPr>
            <a:r>
              <a:rPr lang="en-US" dirty="0"/>
              <a:t>Caution: not all buyer’s questions are objections…they could be asking for clarification or more information.</a:t>
            </a:r>
          </a:p>
          <a:p>
            <a:pPr marL="0" indent="0">
              <a:buNone/>
            </a:pPr>
            <a:endParaRPr lang="en-US" dirty="0"/>
          </a:p>
          <a:p>
            <a:pPr marL="0" indent="0">
              <a:buNone/>
            </a:pPr>
            <a:r>
              <a:rPr lang="en-US" dirty="0"/>
              <a:t>It may not be “no”…it could be I don’t “know” enough…</a:t>
            </a:r>
          </a:p>
          <a:p>
            <a:pPr marL="0" indent="0">
              <a:buNone/>
            </a:pPr>
            <a:endParaRPr lang="en-US" dirty="0"/>
          </a:p>
          <a:p>
            <a:pPr marL="0" indent="0">
              <a:buNone/>
            </a:pPr>
            <a:r>
              <a:rPr lang="en-US" sz="1600" i="1" dirty="0"/>
              <a:t>But either way I hate objections…. </a:t>
            </a:r>
          </a:p>
        </p:txBody>
      </p:sp>
    </p:spTree>
    <p:extLst>
      <p:ext uri="{BB962C8B-B14F-4D97-AF65-F5344CB8AC3E}">
        <p14:creationId xmlns:p14="http://schemas.microsoft.com/office/powerpoint/2010/main" val="4293983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2A2FB-338B-403B-A710-6F4644408F29}"/>
              </a:ext>
            </a:extLst>
          </p:cNvPr>
          <p:cNvSpPr>
            <a:spLocks noGrp="1"/>
          </p:cNvSpPr>
          <p:nvPr>
            <p:ph type="title"/>
          </p:nvPr>
        </p:nvSpPr>
        <p:spPr/>
        <p:txBody>
          <a:bodyPr/>
          <a:lstStyle/>
          <a:p>
            <a:r>
              <a:rPr lang="en-US" dirty="0"/>
              <a:t>Why are we hesitant to ask?</a:t>
            </a:r>
          </a:p>
        </p:txBody>
      </p:sp>
      <p:sp>
        <p:nvSpPr>
          <p:cNvPr id="3" name="Content Placeholder 2">
            <a:extLst>
              <a:ext uri="{FF2B5EF4-FFF2-40B4-BE49-F238E27FC236}">
                <a16:creationId xmlns:a16="http://schemas.microsoft.com/office/drawing/2014/main" id="{6D6AAD1B-51BD-4360-B1BD-A9EE63275431}"/>
              </a:ext>
            </a:extLst>
          </p:cNvPr>
          <p:cNvSpPr>
            <a:spLocks noGrp="1"/>
          </p:cNvSpPr>
          <p:nvPr>
            <p:ph idx="1"/>
          </p:nvPr>
        </p:nvSpPr>
        <p:spPr/>
        <p:txBody>
          <a:bodyPr/>
          <a:lstStyle/>
          <a:p>
            <a:pPr>
              <a:buFont typeface="Wingdings" panose="05000000000000000000" pitchFamily="2" charset="2"/>
              <a:buChar char="§"/>
            </a:pPr>
            <a:r>
              <a:rPr lang="en-US" dirty="0"/>
              <a:t>Don’t want to face resistance!  The Formula: </a:t>
            </a:r>
            <a:r>
              <a:rPr lang="en-US" i="1" dirty="0"/>
              <a:t>LCETAA</a:t>
            </a:r>
            <a:endParaRPr lang="en-US" dirty="0"/>
          </a:p>
          <a:p>
            <a:pPr>
              <a:buFont typeface="Wingdings" panose="05000000000000000000" pitchFamily="2" charset="2"/>
              <a:buChar char="§"/>
            </a:pPr>
            <a:r>
              <a:rPr lang="en-US" dirty="0"/>
              <a:t>Lack confidence – process takes pressure off the person</a:t>
            </a:r>
          </a:p>
          <a:p>
            <a:pPr>
              <a:buFont typeface="Wingdings" panose="05000000000000000000" pitchFamily="2" charset="2"/>
              <a:buChar char="§"/>
            </a:pPr>
            <a:r>
              <a:rPr lang="en-US" dirty="0"/>
              <a:t>Don’t want to be viewed as “sales-y” – </a:t>
            </a:r>
            <a:r>
              <a:rPr lang="en-US" i="1" dirty="0"/>
              <a:t>the intent behind your technique determines your ethics</a:t>
            </a:r>
          </a:p>
          <a:p>
            <a:pPr>
              <a:buFont typeface="Wingdings" panose="05000000000000000000" pitchFamily="2" charset="2"/>
              <a:buChar char="§"/>
            </a:pPr>
            <a:r>
              <a:rPr lang="en-US" dirty="0"/>
              <a:t>Skipped a stage(s) in the sales process – P.R.O.C.E.S.S. – Page 12</a:t>
            </a:r>
          </a:p>
          <a:p>
            <a:pPr>
              <a:buFont typeface="Wingdings" panose="05000000000000000000" pitchFamily="2" charset="2"/>
              <a:buChar char="§"/>
            </a:pPr>
            <a:r>
              <a:rPr lang="en-US" dirty="0"/>
              <a:t>Confuse rejection with refusal – one is personal, one professional</a:t>
            </a:r>
          </a:p>
          <a:p>
            <a:pPr marL="0" indent="0">
              <a:buNone/>
            </a:pPr>
            <a:endParaRPr lang="en-US" dirty="0"/>
          </a:p>
          <a:p>
            <a:pPr marL="0" indent="0">
              <a:buNone/>
            </a:pPr>
            <a:r>
              <a:rPr lang="en-US" i="1" dirty="0"/>
              <a:t>We ask for commitment in order to feed our family – not our ego!</a:t>
            </a:r>
          </a:p>
          <a:p>
            <a:pPr marL="0" indent="0">
              <a:buNone/>
            </a:pPr>
            <a:endParaRPr lang="en-US" dirty="0"/>
          </a:p>
        </p:txBody>
      </p:sp>
    </p:spTree>
    <p:extLst>
      <p:ext uri="{BB962C8B-B14F-4D97-AF65-F5344CB8AC3E}">
        <p14:creationId xmlns:p14="http://schemas.microsoft.com/office/powerpoint/2010/main" val="2522108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31B47-3D89-495A-8299-B5D05E719A83}"/>
              </a:ext>
            </a:extLst>
          </p:cNvPr>
          <p:cNvSpPr>
            <a:spLocks noGrp="1"/>
          </p:cNvSpPr>
          <p:nvPr>
            <p:ph type="title"/>
          </p:nvPr>
        </p:nvSpPr>
        <p:spPr/>
        <p:txBody>
          <a:bodyPr/>
          <a:lstStyle/>
          <a:p>
            <a:r>
              <a:rPr lang="en-US" dirty="0"/>
              <a:t>Closing = the logical conclusion of your effort</a:t>
            </a:r>
          </a:p>
        </p:txBody>
      </p:sp>
      <p:sp>
        <p:nvSpPr>
          <p:cNvPr id="3" name="Content Placeholder 2">
            <a:extLst>
              <a:ext uri="{FF2B5EF4-FFF2-40B4-BE49-F238E27FC236}">
                <a16:creationId xmlns:a16="http://schemas.microsoft.com/office/drawing/2014/main" id="{1E87EEC6-3B83-4EEE-96AC-F23589175536}"/>
              </a:ext>
            </a:extLst>
          </p:cNvPr>
          <p:cNvSpPr>
            <a:spLocks noGrp="1"/>
          </p:cNvSpPr>
          <p:nvPr>
            <p:ph idx="1"/>
          </p:nvPr>
        </p:nvSpPr>
        <p:spPr/>
        <p:txBody>
          <a:bodyPr>
            <a:normAutofit/>
          </a:bodyPr>
          <a:lstStyle/>
          <a:p>
            <a:pPr marL="0" indent="0">
              <a:buNone/>
            </a:pPr>
            <a:r>
              <a:rPr lang="en-US" dirty="0"/>
              <a:t>Think about a client you’ve sold recently: you processed it, it went to close, it closed, and you received your commission ..</a:t>
            </a:r>
          </a:p>
          <a:p>
            <a:pPr marL="0" indent="0">
              <a:buNone/>
            </a:pPr>
            <a:r>
              <a:rPr lang="en-US" dirty="0"/>
              <a:t>Three questions:</a:t>
            </a:r>
          </a:p>
          <a:p>
            <a:pPr marL="0" indent="0">
              <a:buNone/>
            </a:pPr>
            <a:endParaRPr lang="en-US" dirty="0"/>
          </a:p>
          <a:p>
            <a:pPr marL="0" indent="0">
              <a:buNone/>
            </a:pPr>
            <a:r>
              <a:rPr lang="en-US" dirty="0"/>
              <a:t>1. Is the client still in the house?</a:t>
            </a:r>
          </a:p>
          <a:p>
            <a:pPr marL="0" indent="0">
              <a:buNone/>
            </a:pPr>
            <a:endParaRPr lang="en-US" dirty="0"/>
          </a:p>
        </p:txBody>
      </p:sp>
    </p:spTree>
    <p:extLst>
      <p:ext uri="{BB962C8B-B14F-4D97-AF65-F5344CB8AC3E}">
        <p14:creationId xmlns:p14="http://schemas.microsoft.com/office/powerpoint/2010/main" val="3215815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31B47-3D89-495A-8299-B5D05E719A83}"/>
              </a:ext>
            </a:extLst>
          </p:cNvPr>
          <p:cNvSpPr>
            <a:spLocks noGrp="1"/>
          </p:cNvSpPr>
          <p:nvPr>
            <p:ph type="title"/>
          </p:nvPr>
        </p:nvSpPr>
        <p:spPr/>
        <p:txBody>
          <a:bodyPr/>
          <a:lstStyle/>
          <a:p>
            <a:r>
              <a:rPr lang="en-US" dirty="0"/>
              <a:t>Closing = the logical conclusion of your effort</a:t>
            </a:r>
          </a:p>
        </p:txBody>
      </p:sp>
      <p:sp>
        <p:nvSpPr>
          <p:cNvPr id="3" name="Content Placeholder 2">
            <a:extLst>
              <a:ext uri="{FF2B5EF4-FFF2-40B4-BE49-F238E27FC236}">
                <a16:creationId xmlns:a16="http://schemas.microsoft.com/office/drawing/2014/main" id="{1E87EEC6-3B83-4EEE-96AC-F23589175536}"/>
              </a:ext>
            </a:extLst>
          </p:cNvPr>
          <p:cNvSpPr>
            <a:spLocks noGrp="1"/>
          </p:cNvSpPr>
          <p:nvPr>
            <p:ph idx="1"/>
          </p:nvPr>
        </p:nvSpPr>
        <p:spPr/>
        <p:txBody>
          <a:bodyPr>
            <a:normAutofit/>
          </a:bodyPr>
          <a:lstStyle/>
          <a:p>
            <a:pPr marL="0" indent="0">
              <a:buNone/>
            </a:pPr>
            <a:r>
              <a:rPr lang="en-US" dirty="0"/>
              <a:t>Think about a client you’ve sold recently: you processed it, it went to close, it closed, and you received a commission check..</a:t>
            </a:r>
          </a:p>
          <a:p>
            <a:pPr marL="0" indent="0">
              <a:buNone/>
            </a:pPr>
            <a:r>
              <a:rPr lang="en-US" dirty="0"/>
              <a:t>Three questions:</a:t>
            </a:r>
          </a:p>
          <a:p>
            <a:pPr marL="0" indent="0">
              <a:buNone/>
            </a:pPr>
            <a:endParaRPr lang="en-US" dirty="0"/>
          </a:p>
          <a:p>
            <a:pPr marL="457200" indent="-457200">
              <a:buAutoNum type="arabicPeriod"/>
            </a:pPr>
            <a:r>
              <a:rPr lang="en-US" dirty="0"/>
              <a:t>Is the client still in the house?</a:t>
            </a:r>
          </a:p>
          <a:p>
            <a:pPr marL="457200" indent="-457200">
              <a:buAutoNum type="arabicPeriod"/>
            </a:pPr>
            <a:endParaRPr lang="en-US" dirty="0"/>
          </a:p>
          <a:p>
            <a:pPr marL="457200" indent="-457200">
              <a:buAutoNum type="arabicPeriod"/>
            </a:pPr>
            <a:r>
              <a:rPr lang="en-US" dirty="0"/>
              <a:t>Do you still have all the money from the commission?</a:t>
            </a:r>
          </a:p>
          <a:p>
            <a:pPr marL="0" indent="0">
              <a:buNone/>
            </a:pPr>
            <a:endParaRPr lang="en-US" dirty="0"/>
          </a:p>
        </p:txBody>
      </p:sp>
    </p:spTree>
    <p:extLst>
      <p:ext uri="{BB962C8B-B14F-4D97-AF65-F5344CB8AC3E}">
        <p14:creationId xmlns:p14="http://schemas.microsoft.com/office/powerpoint/2010/main" val="503180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F31B47-3D89-495A-8299-B5D05E719A83}"/>
              </a:ext>
            </a:extLst>
          </p:cNvPr>
          <p:cNvSpPr>
            <a:spLocks noGrp="1"/>
          </p:cNvSpPr>
          <p:nvPr>
            <p:ph type="title"/>
          </p:nvPr>
        </p:nvSpPr>
        <p:spPr/>
        <p:txBody>
          <a:bodyPr/>
          <a:lstStyle/>
          <a:p>
            <a:r>
              <a:rPr lang="en-US" dirty="0"/>
              <a:t>Closing = the logical conclusion of your effort</a:t>
            </a:r>
          </a:p>
        </p:txBody>
      </p:sp>
      <p:sp>
        <p:nvSpPr>
          <p:cNvPr id="3" name="Content Placeholder 2">
            <a:extLst>
              <a:ext uri="{FF2B5EF4-FFF2-40B4-BE49-F238E27FC236}">
                <a16:creationId xmlns:a16="http://schemas.microsoft.com/office/drawing/2014/main" id="{1E87EEC6-3B83-4EEE-96AC-F23589175536}"/>
              </a:ext>
            </a:extLst>
          </p:cNvPr>
          <p:cNvSpPr>
            <a:spLocks noGrp="1"/>
          </p:cNvSpPr>
          <p:nvPr>
            <p:ph idx="1"/>
          </p:nvPr>
        </p:nvSpPr>
        <p:spPr/>
        <p:txBody>
          <a:bodyPr>
            <a:normAutofit fontScale="92500" lnSpcReduction="10000"/>
          </a:bodyPr>
          <a:lstStyle/>
          <a:p>
            <a:pPr marL="0" indent="0">
              <a:buNone/>
            </a:pPr>
            <a:r>
              <a:rPr lang="en-US" dirty="0"/>
              <a:t>Think about a client you’ve sold recently: you processed it, it went to close, it closed, and you received a commission check..</a:t>
            </a:r>
          </a:p>
          <a:p>
            <a:pPr marL="0" indent="0">
              <a:buNone/>
            </a:pPr>
            <a:r>
              <a:rPr lang="en-US" dirty="0"/>
              <a:t>Three questions:</a:t>
            </a:r>
          </a:p>
          <a:p>
            <a:pPr marL="0" indent="0">
              <a:buNone/>
            </a:pPr>
            <a:endParaRPr lang="en-US" dirty="0"/>
          </a:p>
          <a:p>
            <a:pPr marL="0" indent="0">
              <a:buNone/>
            </a:pPr>
            <a:r>
              <a:rPr lang="en-US" dirty="0"/>
              <a:t>1. Is the </a:t>
            </a:r>
            <a:r>
              <a:rPr lang="en-US" b="1" u="sng" dirty="0"/>
              <a:t>client</a:t>
            </a:r>
            <a:r>
              <a:rPr lang="en-US" b="1" dirty="0"/>
              <a:t> </a:t>
            </a:r>
            <a:r>
              <a:rPr lang="en-US" dirty="0"/>
              <a:t>still in the house?</a:t>
            </a:r>
          </a:p>
          <a:p>
            <a:pPr marL="457200" indent="-457200">
              <a:buAutoNum type="arabicPeriod"/>
            </a:pPr>
            <a:endParaRPr lang="en-US" dirty="0"/>
          </a:p>
          <a:p>
            <a:pPr marL="0" indent="0">
              <a:buNone/>
            </a:pPr>
            <a:r>
              <a:rPr lang="en-US" dirty="0"/>
              <a:t>2. Do </a:t>
            </a:r>
            <a:r>
              <a:rPr lang="en-US" b="1" u="sng" dirty="0"/>
              <a:t>you</a:t>
            </a:r>
            <a:r>
              <a:rPr lang="en-US" dirty="0"/>
              <a:t> still have all the money from commission on the sale?</a:t>
            </a:r>
          </a:p>
          <a:p>
            <a:pPr marL="457200" indent="-457200">
              <a:buAutoNum type="arabicPeriod"/>
            </a:pPr>
            <a:endParaRPr lang="en-US" dirty="0"/>
          </a:p>
          <a:p>
            <a:pPr marL="0" indent="0">
              <a:buNone/>
            </a:pPr>
            <a:r>
              <a:rPr lang="en-US" dirty="0"/>
              <a:t>3. Who got the best deal? </a:t>
            </a:r>
            <a:r>
              <a:rPr lang="en-US" i="1" dirty="0"/>
              <a:t>You or the client</a:t>
            </a:r>
            <a:r>
              <a:rPr lang="en-US" dirty="0"/>
              <a:t>????</a:t>
            </a:r>
          </a:p>
          <a:p>
            <a:pPr marL="0" indent="0">
              <a:buNone/>
            </a:pPr>
            <a:endParaRPr lang="en-US" dirty="0"/>
          </a:p>
        </p:txBody>
      </p:sp>
    </p:spTree>
    <p:extLst>
      <p:ext uri="{BB962C8B-B14F-4D97-AF65-F5344CB8AC3E}">
        <p14:creationId xmlns:p14="http://schemas.microsoft.com/office/powerpoint/2010/main" val="38124729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7D630-3485-490D-BFB1-FED1C5ED45DF}"/>
              </a:ext>
            </a:extLst>
          </p:cNvPr>
          <p:cNvSpPr>
            <a:spLocks noGrp="1"/>
          </p:cNvSpPr>
          <p:nvPr>
            <p:ph type="title"/>
          </p:nvPr>
        </p:nvSpPr>
        <p:spPr/>
        <p:txBody>
          <a:bodyPr/>
          <a:lstStyle/>
          <a:p>
            <a:r>
              <a:rPr lang="en-US" dirty="0"/>
              <a:t>Manage Objections via LCETAA – Page 22 - 24 </a:t>
            </a:r>
          </a:p>
        </p:txBody>
      </p:sp>
      <p:sp>
        <p:nvSpPr>
          <p:cNvPr id="3" name="Content Placeholder 2">
            <a:extLst>
              <a:ext uri="{FF2B5EF4-FFF2-40B4-BE49-F238E27FC236}">
                <a16:creationId xmlns:a16="http://schemas.microsoft.com/office/drawing/2014/main" id="{9DC45590-6964-4D0B-9BC6-0AA2FB138CD2}"/>
              </a:ext>
            </a:extLst>
          </p:cNvPr>
          <p:cNvSpPr>
            <a:spLocks noGrp="1"/>
          </p:cNvSpPr>
          <p:nvPr>
            <p:ph idx="1"/>
          </p:nvPr>
        </p:nvSpPr>
        <p:spPr/>
        <p:txBody>
          <a:bodyPr/>
          <a:lstStyle/>
          <a:p>
            <a:pPr>
              <a:buFont typeface="Wingdings" panose="05000000000000000000" pitchFamily="2" charset="2"/>
              <a:buChar char="ü"/>
            </a:pPr>
            <a:r>
              <a:rPr lang="en-US" i="1" dirty="0"/>
              <a:t>Listen </a:t>
            </a:r>
            <a:r>
              <a:rPr lang="en-US" dirty="0"/>
              <a:t>- for content and intent</a:t>
            </a:r>
          </a:p>
          <a:p>
            <a:pPr>
              <a:buFont typeface="Wingdings" panose="05000000000000000000" pitchFamily="2" charset="2"/>
              <a:buChar char="ü"/>
            </a:pPr>
            <a:r>
              <a:rPr lang="en-US" i="1" dirty="0"/>
              <a:t>Clarify </a:t>
            </a:r>
            <a:r>
              <a:rPr lang="en-US" dirty="0"/>
              <a:t>– “Why is that a concern? Help me understand. So, your real concern is _______?”</a:t>
            </a:r>
          </a:p>
          <a:p>
            <a:pPr>
              <a:buFont typeface="Wingdings" panose="05000000000000000000" pitchFamily="2" charset="2"/>
              <a:buChar char="ü"/>
            </a:pPr>
            <a:r>
              <a:rPr lang="en-US" i="1" dirty="0"/>
              <a:t>Empathize</a:t>
            </a:r>
            <a:r>
              <a:rPr lang="en-US" dirty="0"/>
              <a:t> – “I understand.”</a:t>
            </a:r>
          </a:p>
          <a:p>
            <a:pPr>
              <a:buFont typeface="Wingdings" panose="05000000000000000000" pitchFamily="2" charset="2"/>
              <a:buChar char="ü"/>
            </a:pPr>
            <a:r>
              <a:rPr lang="en-US" i="1" dirty="0"/>
              <a:t>Test –</a:t>
            </a:r>
            <a:r>
              <a:rPr lang="en-US" dirty="0"/>
              <a:t> is this true or false or stall – “Suppose …” Isolate/Validate</a:t>
            </a:r>
          </a:p>
          <a:p>
            <a:pPr>
              <a:buFont typeface="Wingdings" panose="05000000000000000000" pitchFamily="2" charset="2"/>
              <a:buChar char="ü"/>
            </a:pPr>
            <a:r>
              <a:rPr lang="en-US" i="1" dirty="0"/>
              <a:t>Answer – </a:t>
            </a:r>
            <a:r>
              <a:rPr lang="en-US" dirty="0"/>
              <a:t>overcome with </a:t>
            </a:r>
            <a:r>
              <a:rPr lang="en-US" u="sng" dirty="0"/>
              <a:t>evidence </a:t>
            </a:r>
            <a:r>
              <a:rPr lang="en-US" dirty="0"/>
              <a:t>…</a:t>
            </a:r>
          </a:p>
          <a:p>
            <a:pPr>
              <a:buFont typeface="Wingdings" panose="05000000000000000000" pitchFamily="2" charset="2"/>
              <a:buChar char="ü"/>
            </a:pPr>
            <a:r>
              <a:rPr lang="en-US" i="1" dirty="0"/>
              <a:t>Agree</a:t>
            </a:r>
            <a:r>
              <a:rPr lang="en-US" dirty="0"/>
              <a:t> – it’s been satisfactorily answered …”Does that answer it?” </a:t>
            </a:r>
            <a:endParaRPr lang="en-US" i="1" dirty="0"/>
          </a:p>
          <a:p>
            <a:pPr marL="0" indent="0">
              <a:buNone/>
            </a:pPr>
            <a:endParaRPr lang="en-US" i="1" dirty="0"/>
          </a:p>
          <a:p>
            <a:pPr marL="0" indent="0">
              <a:buNone/>
            </a:pPr>
            <a:endParaRPr lang="en-US" dirty="0"/>
          </a:p>
        </p:txBody>
      </p:sp>
    </p:spTree>
    <p:extLst>
      <p:ext uri="{BB962C8B-B14F-4D97-AF65-F5344CB8AC3E}">
        <p14:creationId xmlns:p14="http://schemas.microsoft.com/office/powerpoint/2010/main" val="2022200115"/>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Berlin</Template>
  <TotalTime>6742</TotalTime>
  <Words>1024</Words>
  <Application>Microsoft Office PowerPoint</Application>
  <PresentationFormat>Widescreen</PresentationFormat>
  <Paragraphs>140</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Arial MT</vt:lpstr>
      <vt:lpstr>Arial Narrow</vt:lpstr>
      <vt:lpstr>Calibri</vt:lpstr>
      <vt:lpstr>Trebuchet MS</vt:lpstr>
      <vt:lpstr>Wingdings</vt:lpstr>
      <vt:lpstr>Berlin</vt:lpstr>
      <vt:lpstr>Closing on Objections</vt:lpstr>
      <vt:lpstr>5 Reasons Your Prospects Don’t Buy</vt:lpstr>
      <vt:lpstr>Topics for Today</vt:lpstr>
      <vt:lpstr>Objections: Friend or Foe?</vt:lpstr>
      <vt:lpstr>Why are we hesitant to ask?</vt:lpstr>
      <vt:lpstr>Closing = the logical conclusion of your effort</vt:lpstr>
      <vt:lpstr>Closing = the logical conclusion of your effort</vt:lpstr>
      <vt:lpstr>Closing = the logical conclusion of your effort</vt:lpstr>
      <vt:lpstr>Manage Objections via LCETAA – Page 22 - 24 </vt:lpstr>
      <vt:lpstr>What Objections Do You Face Each Day?</vt:lpstr>
      <vt:lpstr>Objection: “I’m happy with my realtor.”</vt:lpstr>
      <vt:lpstr>Objection: “I’m happy with my realtor.”</vt:lpstr>
      <vt:lpstr>Overcome with Evidence</vt:lpstr>
      <vt:lpstr>Develop a “Closing Attitude”</vt:lpstr>
      <vt:lpstr>What must be in place to Close successfully?</vt:lpstr>
      <vt:lpstr>Closes – Closes - Closes</vt:lpstr>
      <vt:lpstr>How to ask for commitment:</vt:lpstr>
      <vt:lpstr>Flanagan, if it were only that easy!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bill@texascef.org</dc:creator>
  <cp:lastModifiedBy>Bryan Flanagan</cp:lastModifiedBy>
  <cp:revision>176</cp:revision>
  <cp:lastPrinted>2021-03-04T00:18:20Z</cp:lastPrinted>
  <dcterms:created xsi:type="dcterms:W3CDTF">2017-05-29T23:43:03Z</dcterms:created>
  <dcterms:modified xsi:type="dcterms:W3CDTF">2021-12-13T16:49:46Z</dcterms:modified>
</cp:coreProperties>
</file>